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595" r:id="rId2"/>
    <p:sldId id="638" r:id="rId3"/>
    <p:sldId id="596" r:id="rId4"/>
    <p:sldId id="639" r:id="rId5"/>
    <p:sldId id="640" r:id="rId6"/>
    <p:sldId id="631" r:id="rId7"/>
    <p:sldId id="633" r:id="rId8"/>
    <p:sldId id="641" r:id="rId9"/>
    <p:sldId id="642" r:id="rId10"/>
    <p:sldId id="643" r:id="rId11"/>
    <p:sldId id="651" r:id="rId12"/>
    <p:sldId id="645" r:id="rId13"/>
    <p:sldId id="652" r:id="rId14"/>
    <p:sldId id="647" r:id="rId15"/>
    <p:sldId id="648" r:id="rId16"/>
    <p:sldId id="649" r:id="rId17"/>
    <p:sldId id="653" r:id="rId18"/>
    <p:sldId id="650" r:id="rId19"/>
    <p:sldId id="654" r:id="rId20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2C48"/>
    <a:srgbClr val="E6322B"/>
    <a:srgbClr val="F2920B"/>
    <a:srgbClr val="65B32E"/>
    <a:srgbClr val="941D81"/>
    <a:srgbClr val="65B034"/>
    <a:srgbClr val="942C47"/>
    <a:srgbClr val="CEA55D"/>
    <a:srgbClr val="A01770"/>
    <a:srgbClr val="91B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88" autoAdjust="0"/>
    <p:restoredTop sz="93455" autoAdjust="0"/>
  </p:normalViewPr>
  <p:slideViewPr>
    <p:cSldViewPr snapToGrid="0" snapToObjects="1">
      <p:cViewPr varScale="1">
        <p:scale>
          <a:sx n="108" d="100"/>
          <a:sy n="108" d="100"/>
        </p:scale>
        <p:origin x="138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72" d="100"/>
          <a:sy n="172" d="100"/>
        </p:scale>
        <p:origin x="534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33210-F0EA-4F27-9C9A-B0A4D528024C}" type="datetimeFigureOut">
              <a:rPr lang="es-MX" smtClean="0"/>
              <a:t>01/09/2026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5F8E5F-ECA7-4345-815A-03452B06A5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3828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3975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7445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0F9069-8981-764C-A1EB-66B04BADD3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684DDF-5841-0349-88DB-410CBF83D8B7}" type="datetimeFigureOut">
              <a:rPr lang="es-MX" smtClean="0"/>
              <a:t>01/09/2026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0084CE4-2C5C-FA42-A345-1BE1B1058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148D6E-5232-2340-9D4F-295A0A310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EEED3-2A6F-A549-A9B4-DFD210100E09}" type="slidenum">
              <a:rPr lang="es-MX" smtClean="0"/>
              <a:t>‹Nº›</a:t>
            </a:fld>
            <a:endParaRPr lang="es-MX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53A6CF1-349A-9543-96BD-93A46A3391E4}"/>
              </a:ext>
            </a:extLst>
          </p:cNvPr>
          <p:cNvSpPr txBox="1"/>
          <p:nvPr userDrawn="1"/>
        </p:nvSpPr>
        <p:spPr>
          <a:xfrm>
            <a:off x="5712720" y="6366820"/>
            <a:ext cx="76655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>
                <a:solidFill>
                  <a:schemeClr val="bg1"/>
                </a:solidFill>
                <a:latin typeface="Tofino Black" panose="02000000000000000000" pitchFamily="2" charset="0"/>
              </a:rPr>
              <a:t>Noviembre</a:t>
            </a:r>
          </a:p>
        </p:txBody>
      </p:sp>
    </p:spTree>
    <p:extLst>
      <p:ext uri="{BB962C8B-B14F-4D97-AF65-F5344CB8AC3E}">
        <p14:creationId xmlns:p14="http://schemas.microsoft.com/office/powerpoint/2010/main" val="714254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8B9CB-F8FA-BD4D-AB88-B9EEAAC76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2A6EFC-9A81-DC4E-8301-059E275E0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BA8DFA8-860D-D445-B85F-0ECF150DD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CA8C5E3-3E5A-2343-AB24-04F27F5F57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684DDF-5841-0349-88DB-410CBF83D8B7}" type="datetimeFigureOut">
              <a:rPr lang="es-MX" smtClean="0"/>
              <a:t>01/09/2026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85DF16D-82F1-3444-9A5D-62B4C2024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865DDF1-9981-864D-9DD8-AC9B37BE1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EEED3-2A6F-A549-A9B4-DFD210100E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0191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758E3E-533D-A044-BC6B-779B59F9C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40C317-D5E5-7349-ADD6-E0C1068B4D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667FA9B-0236-D040-ADEA-A00544DAE8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D9E369-B8A9-E34F-955B-74E0C9EBCB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684DDF-5841-0349-88DB-410CBF83D8B7}" type="datetimeFigureOut">
              <a:rPr lang="es-MX" smtClean="0"/>
              <a:t>01/09/2026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9638A4-9F82-0A41-B485-B22C3B472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B8E3F7-73E6-5B43-8F84-43C8D5525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EEED3-2A6F-A549-A9B4-DFD210100E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9123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F74ED-29D6-9846-B748-A37313471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D3F0695-77BC-A94E-B846-2FD757001D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44CFF8-F997-0740-9A66-2328B618E3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684DDF-5841-0349-88DB-410CBF83D8B7}" type="datetimeFigureOut">
              <a:rPr lang="es-MX" smtClean="0"/>
              <a:t>01/09/2026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DDB293-CA25-584B-92EF-9E23A8FCB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D11BF7-37D1-AE40-81E6-3680391D1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EEED3-2A6F-A549-A9B4-DFD210100E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5364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4695905-8E1D-334E-B921-A255EF051E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4ED4A17-318C-F44D-93C8-45987348D6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3B4A79-491D-BA4B-A8D3-275CD89416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684DDF-5841-0349-88DB-410CBF83D8B7}" type="datetimeFigureOut">
              <a:rPr lang="es-MX" smtClean="0"/>
              <a:t>01/09/2026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9D2C7C-6C80-D14F-A0C7-5BA5F1281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71D7DF-31FF-1049-8D9D-94A14CDA7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EEED3-2A6F-A549-A9B4-DFD210100E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71923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9F0ADD-E422-1247-B496-2BD2D1902E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E60DF57-E843-6445-BCAC-B6754234EC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521E855-CEF6-FE4D-BFFB-2D95B45CB5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7B311A-EFE4-C844-8E2F-42CFF0B3855B}" type="datetimeFigureOut">
              <a:rPr lang="es-MX" smtClean="0"/>
              <a:t>01/09/2026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B2E55D-1315-AB4B-9379-4E68B280F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2ECC1E-8147-B044-8D04-B228EDE67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F1639-58EA-8145-953D-1EB41F2059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7166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57D320-A3E4-1A4E-AFE8-C9070EDA3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1058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B8BEE0-F35B-4B42-9E1B-19A6CA007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CF231A-DF7E-0D40-8574-DFD09CC8F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77C200-6B85-8142-9A14-8514398A3C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684DDF-5841-0349-88DB-410CBF83D8B7}" type="datetimeFigureOut">
              <a:rPr lang="es-MX" smtClean="0"/>
              <a:t>01/09/2026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C92C81-3CD8-F54D-97AA-236AE8435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49521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8F0EBF-70D2-324C-A909-442CDBB83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EEED3-2A6F-A549-A9B4-DFD210100E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32843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BA5E8D-E77A-0843-858D-D8CABCD7F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7685EA3-17EE-CB4B-A9E3-0AAC57A3DD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684DDF-5841-0349-88DB-410CBF83D8B7}" type="datetimeFigureOut">
              <a:rPr lang="es-MX" smtClean="0"/>
              <a:t>01/09/2026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F78B58F-1E74-4A40-A49D-BBF8081BE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34CF789-577F-7843-B6A9-994F46061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EEED3-2A6F-A549-A9B4-DFD210100E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22205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D09CD0-419C-BB47-A803-3EB4EE452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418C3A1-1285-5F4A-B31A-DACF0AD61B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795A86-4AD5-D049-8B12-772EDC4E44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684DDF-5841-0349-88DB-410CBF83D8B7}" type="datetimeFigureOut">
              <a:rPr lang="es-MX" smtClean="0"/>
              <a:t>01/09/2026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C41ECF-9391-F74D-A513-C3A184BF4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18C923-7A2A-8449-A56F-39FA02296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EEED3-2A6F-A549-A9B4-DFD210100E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00916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7E2066-D6CB-6C47-9D38-9C5780F72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B0D40B-A2D2-1345-8768-86BC9418C9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B877372-C6BF-E248-A67C-3841CD7D1C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D42D38-A886-194C-9D3C-27F3B23204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684DDF-5841-0349-88DB-410CBF83D8B7}" type="datetimeFigureOut">
              <a:rPr lang="es-MX" smtClean="0"/>
              <a:t>01/09/2026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0E73DD-46B4-AB40-8151-895A92DBB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2EDA7CD-ABA0-5A48-BBD6-9685B80A0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EEED3-2A6F-A549-A9B4-DFD210100E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9743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986DD8-1B63-5146-A8B7-9323D736F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2304E58-EA63-0B49-9188-10FA3305B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4C4D0ED-4D71-194C-B6BB-67FDE319F8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BAA7282-C4A1-FB43-BD48-AC8DB11B02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CDE402D-4245-AD4E-9654-6E1915099E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A771CE6-DC92-D34B-9453-12A2C1DD83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684DDF-5841-0349-88DB-410CBF83D8B7}" type="datetimeFigureOut">
              <a:rPr lang="es-MX" smtClean="0"/>
              <a:t>01/09/2026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34EDE10-2D27-2446-9677-A69AB4370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1740956-DC82-BD49-AFB5-418EA27BF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EEED3-2A6F-A549-A9B4-DFD210100E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821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1F8CF7-2902-E94C-BDDF-C8DD1FFCD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EB4993-92DC-3A4B-AE18-8A885F9087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684DDF-5841-0349-88DB-410CBF83D8B7}" type="datetimeFigureOut">
              <a:rPr lang="es-MX" smtClean="0"/>
              <a:t>01/09/2026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BD3C3A8-C03E-A84F-B86E-5A61AC7EA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9D640DA-1A44-C742-9986-E939E344E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EEED3-2A6F-A549-A9B4-DFD210100E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8926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BC78E2F-5DD9-514F-AD77-FF6AD46B0B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684DDF-5841-0349-88DB-410CBF83D8B7}" type="datetimeFigureOut">
              <a:rPr lang="es-MX" smtClean="0"/>
              <a:t>01/09/2026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08B1979-F970-B54A-96B9-6C6E7C1B3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BAE344A-DB2D-BA44-A0C1-E713AACB9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EEED3-2A6F-A549-A9B4-DFD210100E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53317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uadroTexto 26">
            <a:extLst>
              <a:ext uri="{FF2B5EF4-FFF2-40B4-BE49-F238E27FC236}">
                <a16:creationId xmlns:a16="http://schemas.microsoft.com/office/drawing/2014/main" id="{DC88841E-813A-3146-BFDB-4FE917ABE585}"/>
              </a:ext>
            </a:extLst>
          </p:cNvPr>
          <p:cNvSpPr txBox="1"/>
          <p:nvPr userDrawn="1"/>
        </p:nvSpPr>
        <p:spPr>
          <a:xfrm>
            <a:off x="5763215" y="6305265"/>
            <a:ext cx="6655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Tofino Pro Personal Black" pitchFamily="2" charset="77"/>
              </a:rPr>
              <a:t>abril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6FAFD335-6007-7341-8178-3437674C134F}"/>
              </a:ext>
            </a:extLst>
          </p:cNvPr>
          <p:cNvSpPr txBox="1"/>
          <p:nvPr userDrawn="1"/>
        </p:nvSpPr>
        <p:spPr>
          <a:xfrm>
            <a:off x="5721681" y="6367888"/>
            <a:ext cx="76655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>
                <a:solidFill>
                  <a:schemeClr val="bg1"/>
                </a:solidFill>
                <a:latin typeface="Tofino Black" panose="02000000000000000000" pitchFamily="2" charset="0"/>
              </a:rPr>
              <a:t>Noviembre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679E45F-2240-C040-8AF8-05E6730430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t="13367" r="2397"/>
          <a:stretch/>
        </p:blipFill>
        <p:spPr>
          <a:xfrm>
            <a:off x="-22543" y="-126999"/>
            <a:ext cx="12214543" cy="6075978"/>
          </a:xfrm>
          <a:prstGeom prst="rect">
            <a:avLst/>
          </a:prstGeom>
        </p:spPr>
      </p:pic>
      <p:sp>
        <p:nvSpPr>
          <p:cNvPr id="9" name="Google Shape;94;p2">
            <a:extLst>
              <a:ext uri="{FF2B5EF4-FFF2-40B4-BE49-F238E27FC236}">
                <a16:creationId xmlns:a16="http://schemas.microsoft.com/office/drawing/2014/main" id="{FB2EA34E-140E-C146-A4DE-007305D04206}"/>
              </a:ext>
            </a:extLst>
          </p:cNvPr>
          <p:cNvSpPr/>
          <p:nvPr userDrawn="1"/>
        </p:nvSpPr>
        <p:spPr>
          <a:xfrm>
            <a:off x="-22543" y="5799908"/>
            <a:ext cx="12192000" cy="1058092"/>
          </a:xfrm>
          <a:prstGeom prst="rect">
            <a:avLst/>
          </a:prstGeom>
          <a:gradFill>
            <a:gsLst>
              <a:gs pos="0">
                <a:srgbClr val="F8F4F1"/>
              </a:gs>
              <a:gs pos="100000">
                <a:srgbClr val="EBE8E3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34DCAF8-365D-1F43-8D49-AC4E4E42185E}"/>
              </a:ext>
            </a:extLst>
          </p:cNvPr>
          <p:cNvSpPr/>
          <p:nvPr userDrawn="1"/>
        </p:nvSpPr>
        <p:spPr>
          <a:xfrm>
            <a:off x="9229038" y="5799908"/>
            <a:ext cx="2962962" cy="1071153"/>
          </a:xfrm>
          <a:prstGeom prst="rect">
            <a:avLst/>
          </a:prstGeom>
          <a:solidFill>
            <a:srgbClr val="942C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Google Shape;97;p2">
            <a:extLst>
              <a:ext uri="{FF2B5EF4-FFF2-40B4-BE49-F238E27FC236}">
                <a16:creationId xmlns:a16="http://schemas.microsoft.com/office/drawing/2014/main" id="{7D22C0F6-A80C-0048-A623-C8D3AC1C76CD}"/>
              </a:ext>
            </a:extLst>
          </p:cNvPr>
          <p:cNvSpPr txBox="1"/>
          <p:nvPr userDrawn="1"/>
        </p:nvSpPr>
        <p:spPr>
          <a:xfrm>
            <a:off x="9590989" y="6143747"/>
            <a:ext cx="217520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yucatan</a:t>
            </a:r>
            <a:r>
              <a:rPr lang="es-MX" sz="2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s-MX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gob.mx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2270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pcef.net/CONCURSO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ontraloriasmexico.gob.mx/" TargetMode="External"/><Relationship Id="rId2" Type="http://schemas.openxmlformats.org/officeDocument/2006/relationships/hyperlink" Target="https://antocorrupci&#243;n,yucatan.gob.mx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AB93F45-761D-0912-54F7-121075022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8852" y="-196645"/>
            <a:ext cx="12346623" cy="7054645"/>
          </a:xfrm>
          <a:prstGeom prst="rect">
            <a:avLst/>
          </a:prstGeom>
        </p:spPr>
      </p:pic>
      <p:sp>
        <p:nvSpPr>
          <p:cNvPr id="86" name="Google Shape;86;p1"/>
          <p:cNvSpPr txBox="1"/>
          <p:nvPr/>
        </p:nvSpPr>
        <p:spPr>
          <a:xfrm>
            <a:off x="2455286" y="4991484"/>
            <a:ext cx="6603654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u="none" strike="noStrike" cap="none" dirty="0" smtClean="0">
                <a:solidFill>
                  <a:schemeClr val="lt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Arial"/>
              </a:rPr>
              <a:t>MÉRIDA</a:t>
            </a:r>
            <a:r>
              <a:rPr lang="es-MX" b="1" u="none" strike="noStrike" cap="none" dirty="0">
                <a:solidFill>
                  <a:schemeClr val="lt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Arial"/>
              </a:rPr>
              <a:t>, YUCATÁN.</a:t>
            </a:r>
            <a:endParaRPr sz="2400" b="1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2393753" y="3494259"/>
            <a:ext cx="740141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s-MX" sz="3600" b="1" dirty="0" smtClean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VII CONCURSO ESTATAL DE TRANSPARENCIA EN CORTO</a:t>
            </a:r>
            <a:endParaRPr lang="es-MX" sz="36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596C309-B4B4-CA5E-93AD-EE3C7FF3F9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5832"/>
          <a:stretch/>
        </p:blipFill>
        <p:spPr>
          <a:xfrm>
            <a:off x="2103994" y="1288677"/>
            <a:ext cx="5250118" cy="175324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69" b="2710"/>
          <a:stretch/>
        </p:blipFill>
        <p:spPr>
          <a:xfrm>
            <a:off x="7237379" y="1601320"/>
            <a:ext cx="2714018" cy="103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72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039F6-9DD9-D263-F5FE-936F4F249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2A36D1-3C4B-1943-9DE6-74B3A45B5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8866" y="207606"/>
            <a:ext cx="8596668" cy="1320800"/>
          </a:xfrm>
        </p:spPr>
        <p:txBody>
          <a:bodyPr/>
          <a:lstStyle/>
          <a:p>
            <a:pPr algn="ctr"/>
            <a:r>
              <a:rPr lang="es-MX" sz="5400" b="1" dirty="0">
                <a:solidFill>
                  <a:srgbClr val="941D8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</a:t>
            </a:r>
            <a:r>
              <a:rPr lang="es-MX" sz="5400" b="1" dirty="0" smtClean="0">
                <a:solidFill>
                  <a:srgbClr val="941D8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remios Etapa Estatal </a:t>
            </a:r>
            <a:r>
              <a:rPr lang="es-MX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es-MX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es-MX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C751922-6DFA-E35C-D63F-E46D6C4F7040}"/>
              </a:ext>
            </a:extLst>
          </p:cNvPr>
          <p:cNvSpPr/>
          <p:nvPr/>
        </p:nvSpPr>
        <p:spPr>
          <a:xfrm>
            <a:off x="1104900" y="2414902"/>
            <a:ext cx="4561001" cy="3134082"/>
          </a:xfrm>
          <a:prstGeom prst="rect">
            <a:avLst/>
          </a:prstGeom>
          <a:solidFill>
            <a:srgbClr val="65B3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32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Primer Lugar: </a:t>
            </a:r>
            <a:r>
              <a:rPr lang="es-MX" sz="4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$15,000.00</a:t>
            </a:r>
          </a:p>
          <a:p>
            <a:r>
              <a:rPr lang="es-MX" sz="32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Segundo Lugar: </a:t>
            </a:r>
            <a:r>
              <a:rPr lang="es-MX" sz="4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$10,000.00</a:t>
            </a:r>
          </a:p>
          <a:p>
            <a:r>
              <a:rPr lang="es-MX" sz="32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Tercer Lugar:</a:t>
            </a:r>
          </a:p>
          <a:p>
            <a:r>
              <a:rPr lang="es-MX" sz="4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$5,000.00</a:t>
            </a:r>
            <a:endParaRPr lang="es-MX" sz="4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DF27DA2-579D-4C1D-B612-B233B9AAA521}"/>
              </a:ext>
            </a:extLst>
          </p:cNvPr>
          <p:cNvSpPr/>
          <p:nvPr/>
        </p:nvSpPr>
        <p:spPr>
          <a:xfrm>
            <a:off x="6718300" y="2414902"/>
            <a:ext cx="4594130" cy="3134082"/>
          </a:xfrm>
          <a:prstGeom prst="rect">
            <a:avLst/>
          </a:prstGeom>
          <a:solidFill>
            <a:srgbClr val="65B3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32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Primer Lugar:</a:t>
            </a:r>
          </a:p>
          <a:p>
            <a:r>
              <a:rPr lang="es-MX" sz="4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$15,000.00</a:t>
            </a:r>
          </a:p>
          <a:p>
            <a:r>
              <a:rPr lang="es-MX" sz="32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Segundo Lugar: </a:t>
            </a:r>
            <a:r>
              <a:rPr lang="es-MX" sz="4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$10,000.00</a:t>
            </a:r>
          </a:p>
          <a:p>
            <a:r>
              <a:rPr lang="es-MX" sz="32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Tercer Lugar:</a:t>
            </a:r>
          </a:p>
          <a:p>
            <a:r>
              <a:rPr lang="es-MX" sz="4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$5,000.00</a:t>
            </a:r>
            <a:endParaRPr lang="es-MX" sz="4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050" name="Picture 2" descr="Diseño PNG Y SVG De Premios Primer Círculo Burocracia ...">
            <a:extLst>
              <a:ext uri="{FF2B5EF4-FFF2-40B4-BE49-F238E27FC236}">
                <a16:creationId xmlns:a16="http://schemas.microsoft.com/office/drawing/2014/main" id="{43715508-3066-933C-A0A1-92A1FC1E9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3648">
            <a:off x="4338133" y="3657737"/>
            <a:ext cx="2252749" cy="225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eño PNG Y SVG De Premios Primer Círculo Burocracia ...">
            <a:extLst>
              <a:ext uri="{FF2B5EF4-FFF2-40B4-BE49-F238E27FC236}">
                <a16:creationId xmlns:a16="http://schemas.microsoft.com/office/drawing/2014/main" id="{BE7012FA-76F1-F6CE-C862-CB06E738F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61104">
            <a:off x="10254844" y="3657736"/>
            <a:ext cx="2252749" cy="225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2" y="6072702"/>
            <a:ext cx="4322893" cy="571203"/>
          </a:xfrm>
          <a:prstGeom prst="rect">
            <a:avLst/>
          </a:prstGeom>
        </p:spPr>
      </p:pic>
      <p:sp>
        <p:nvSpPr>
          <p:cNvPr id="14" name="Flecha: a la derecha 5">
            <a:extLst>
              <a:ext uri="{FF2B5EF4-FFF2-40B4-BE49-F238E27FC236}">
                <a16:creationId xmlns:a16="http://schemas.microsoft.com/office/drawing/2014/main" id="{9F679DA9-4D99-B34B-A2DD-2FEB3DDA63B7}"/>
              </a:ext>
            </a:extLst>
          </p:cNvPr>
          <p:cNvSpPr/>
          <p:nvPr/>
        </p:nvSpPr>
        <p:spPr>
          <a:xfrm>
            <a:off x="2350238" y="1196525"/>
            <a:ext cx="2630692" cy="1076349"/>
          </a:xfrm>
          <a:prstGeom prst="rightArrow">
            <a:avLst/>
          </a:prstGeom>
          <a:solidFill>
            <a:srgbClr val="65B32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Cortometraje</a:t>
            </a:r>
            <a:r>
              <a:rPr lang="es-MX" sz="2000" dirty="0" smtClean="0">
                <a:solidFill>
                  <a:schemeClr val="accent4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endParaRPr lang="es-MX" sz="2000" dirty="0">
              <a:solidFill>
                <a:schemeClr val="accent4">
                  <a:lumMod val="7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Flecha: a la derecha 6">
            <a:extLst>
              <a:ext uri="{FF2B5EF4-FFF2-40B4-BE49-F238E27FC236}">
                <a16:creationId xmlns:a16="http://schemas.microsoft.com/office/drawing/2014/main" id="{AAC91EE8-E78D-FD7E-33D5-FAB7A24CDB0A}"/>
              </a:ext>
            </a:extLst>
          </p:cNvPr>
          <p:cNvSpPr/>
          <p:nvPr/>
        </p:nvSpPr>
        <p:spPr>
          <a:xfrm>
            <a:off x="7465415" y="1196041"/>
            <a:ext cx="3099899" cy="1002040"/>
          </a:xfrm>
          <a:prstGeom prst="rightArrow">
            <a:avLst/>
          </a:prstGeom>
          <a:solidFill>
            <a:srgbClr val="65B32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Microvideo</a:t>
            </a:r>
            <a:r>
              <a:rPr lang="es-MX" sz="3200" b="1" dirty="0" smtClean="0">
                <a:solidFill>
                  <a:schemeClr val="tx1"/>
                </a:solidFill>
              </a:rPr>
              <a:t>s</a:t>
            </a:r>
            <a:endParaRPr lang="es-MX" sz="3200" b="1" dirty="0">
              <a:solidFill>
                <a:schemeClr val="tx1"/>
              </a:solidFill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841" r="98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7363">
            <a:off x="-1688409" y="-1833969"/>
            <a:ext cx="4682114" cy="606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86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039F6-9DD9-D263-F5FE-936F4F249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841" r="98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7363">
            <a:off x="-1688409" y="-1833969"/>
            <a:ext cx="4682114" cy="606098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A2A36D1-3C4B-1943-9DE6-74B3A45B5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8866" y="207606"/>
            <a:ext cx="8596668" cy="1320800"/>
          </a:xfrm>
        </p:spPr>
        <p:txBody>
          <a:bodyPr/>
          <a:lstStyle/>
          <a:p>
            <a:pPr algn="ctr"/>
            <a:r>
              <a:rPr lang="es-MX" sz="5400" b="1" dirty="0">
                <a:solidFill>
                  <a:srgbClr val="941D8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</a:t>
            </a:r>
            <a:r>
              <a:rPr lang="es-MX" sz="5400" b="1" dirty="0" smtClean="0">
                <a:solidFill>
                  <a:srgbClr val="941D8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remios Etapa Nacional </a:t>
            </a:r>
            <a:r>
              <a:rPr lang="es-MX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es-MX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es-MX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C751922-6DFA-E35C-D63F-E46D6C4F7040}"/>
              </a:ext>
            </a:extLst>
          </p:cNvPr>
          <p:cNvSpPr/>
          <p:nvPr/>
        </p:nvSpPr>
        <p:spPr>
          <a:xfrm>
            <a:off x="1104900" y="2414902"/>
            <a:ext cx="4561001" cy="3134082"/>
          </a:xfrm>
          <a:prstGeom prst="rect">
            <a:avLst/>
          </a:prstGeom>
          <a:solidFill>
            <a:srgbClr val="65B3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32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Primer Lugar: </a:t>
            </a:r>
            <a:r>
              <a:rPr lang="es-MX" sz="4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$60,000.00</a:t>
            </a:r>
          </a:p>
          <a:p>
            <a:r>
              <a:rPr lang="es-MX" sz="32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Segundo Lugar: </a:t>
            </a:r>
            <a:r>
              <a:rPr lang="es-MX" sz="4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$50,000.00</a:t>
            </a:r>
          </a:p>
          <a:p>
            <a:r>
              <a:rPr lang="es-MX" sz="32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Tercer Lugar</a:t>
            </a:r>
            <a:r>
              <a:rPr lang="es-MX" sz="32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</a:p>
          <a:p>
            <a:r>
              <a:rPr lang="es-MX" sz="36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$</a:t>
            </a:r>
            <a:r>
              <a:rPr lang="es-MX" sz="4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40,000.00</a:t>
            </a:r>
            <a:endParaRPr lang="es-MX" sz="4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DF27DA2-579D-4C1D-B612-B233B9AAA521}"/>
              </a:ext>
            </a:extLst>
          </p:cNvPr>
          <p:cNvSpPr/>
          <p:nvPr/>
        </p:nvSpPr>
        <p:spPr>
          <a:xfrm>
            <a:off x="6718300" y="2414902"/>
            <a:ext cx="4594130" cy="3134082"/>
          </a:xfrm>
          <a:prstGeom prst="rect">
            <a:avLst/>
          </a:prstGeom>
          <a:solidFill>
            <a:srgbClr val="65B3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32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Primer Lugar: </a:t>
            </a:r>
            <a:r>
              <a:rPr lang="es-MX" sz="4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$60,000.00</a:t>
            </a:r>
          </a:p>
          <a:p>
            <a:r>
              <a:rPr lang="es-MX" sz="32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Segundo Lugar: </a:t>
            </a:r>
            <a:r>
              <a:rPr lang="es-MX" sz="4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$50,000.00</a:t>
            </a:r>
          </a:p>
          <a:p>
            <a:r>
              <a:rPr lang="es-MX" sz="32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Tercer Lugar</a:t>
            </a:r>
            <a:r>
              <a:rPr lang="es-MX" sz="32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</a:p>
          <a:p>
            <a:r>
              <a:rPr lang="es-MX" sz="4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$40,000.00</a:t>
            </a:r>
            <a:endParaRPr lang="es-MX" sz="4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050" name="Picture 2" descr="Diseño PNG Y SVG De Premios Primer Círculo Burocracia ...">
            <a:extLst>
              <a:ext uri="{FF2B5EF4-FFF2-40B4-BE49-F238E27FC236}">
                <a16:creationId xmlns:a16="http://schemas.microsoft.com/office/drawing/2014/main" id="{43715508-3066-933C-A0A1-92A1FC1E9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3648">
            <a:off x="4338133" y="3657737"/>
            <a:ext cx="2252749" cy="225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eño PNG Y SVG De Premios Primer Círculo Burocracia ...">
            <a:extLst>
              <a:ext uri="{FF2B5EF4-FFF2-40B4-BE49-F238E27FC236}">
                <a16:creationId xmlns:a16="http://schemas.microsoft.com/office/drawing/2014/main" id="{BE7012FA-76F1-F6CE-C862-CB06E738F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61104">
            <a:off x="10254844" y="3657736"/>
            <a:ext cx="2252749" cy="225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2" y="6072702"/>
            <a:ext cx="4322893" cy="571203"/>
          </a:xfrm>
          <a:prstGeom prst="rect">
            <a:avLst/>
          </a:prstGeom>
        </p:spPr>
      </p:pic>
      <p:sp>
        <p:nvSpPr>
          <p:cNvPr id="14" name="Flecha: a la derecha 5">
            <a:extLst>
              <a:ext uri="{FF2B5EF4-FFF2-40B4-BE49-F238E27FC236}">
                <a16:creationId xmlns:a16="http://schemas.microsoft.com/office/drawing/2014/main" id="{9F679DA9-4D99-B34B-A2DD-2FEB3DDA63B7}"/>
              </a:ext>
            </a:extLst>
          </p:cNvPr>
          <p:cNvSpPr/>
          <p:nvPr/>
        </p:nvSpPr>
        <p:spPr>
          <a:xfrm>
            <a:off x="2350238" y="1196525"/>
            <a:ext cx="2630692" cy="1076349"/>
          </a:xfrm>
          <a:prstGeom prst="rightArrow">
            <a:avLst/>
          </a:prstGeom>
          <a:solidFill>
            <a:srgbClr val="65B32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Cortometraje</a:t>
            </a:r>
            <a:r>
              <a:rPr lang="es-MX" sz="2000" dirty="0" smtClean="0">
                <a:solidFill>
                  <a:schemeClr val="accent4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endParaRPr lang="es-MX" sz="2000" dirty="0">
              <a:solidFill>
                <a:schemeClr val="accent4">
                  <a:lumMod val="7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Flecha: a la derecha 6">
            <a:extLst>
              <a:ext uri="{FF2B5EF4-FFF2-40B4-BE49-F238E27FC236}">
                <a16:creationId xmlns:a16="http://schemas.microsoft.com/office/drawing/2014/main" id="{AAC91EE8-E78D-FD7E-33D5-FAB7A24CDB0A}"/>
              </a:ext>
            </a:extLst>
          </p:cNvPr>
          <p:cNvSpPr/>
          <p:nvPr/>
        </p:nvSpPr>
        <p:spPr>
          <a:xfrm>
            <a:off x="7465415" y="1196041"/>
            <a:ext cx="3099899" cy="1002040"/>
          </a:xfrm>
          <a:prstGeom prst="rightArrow">
            <a:avLst/>
          </a:prstGeom>
          <a:solidFill>
            <a:srgbClr val="65B32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Microvideo</a:t>
            </a:r>
            <a:r>
              <a:rPr lang="es-MX" sz="3200" b="1" dirty="0" smtClean="0">
                <a:solidFill>
                  <a:schemeClr val="tx1"/>
                </a:solidFill>
              </a:rPr>
              <a:t>s</a:t>
            </a:r>
            <a:endParaRPr lang="es-MX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41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3514" y="91358"/>
            <a:ext cx="6679741" cy="835742"/>
          </a:xfrm>
        </p:spPr>
        <p:txBody>
          <a:bodyPr/>
          <a:lstStyle/>
          <a:p>
            <a:pPr algn="ctr"/>
            <a:r>
              <a:rPr lang="es-MX" sz="4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Bases de </a:t>
            </a:r>
            <a:r>
              <a:rPr lang="es-MX" sz="40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participación:</a:t>
            </a:r>
            <a:endParaRPr lang="es-MX" sz="40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39800" y="927100"/>
            <a:ext cx="10628942" cy="4902200"/>
          </a:xfrm>
          <a:solidFill>
            <a:srgbClr val="65B32E"/>
          </a:solidFill>
        </p:spPr>
        <p:txBody>
          <a:bodyPr/>
          <a:lstStyle/>
          <a:p>
            <a:pPr algn="just"/>
            <a:r>
              <a:rPr lang="es-MX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 participación es gratuita</a:t>
            </a:r>
          </a:p>
          <a:p>
            <a:pPr algn="just"/>
            <a:r>
              <a:rPr lang="es-MX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Modalidad de participación: </a:t>
            </a:r>
            <a:r>
              <a:rPr lang="es-MX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es </a:t>
            </a:r>
            <a:r>
              <a:rPr lang="es-MX" b="1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individual o en equipos </a:t>
            </a:r>
            <a:r>
              <a:rPr lang="es-MX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 hasta 5 personas.</a:t>
            </a:r>
          </a:p>
          <a:p>
            <a:pPr algn="just"/>
            <a:r>
              <a:rPr lang="es-MX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Lenguas: se aceptarán cortometrajes y Microvideos en </a:t>
            </a:r>
            <a:r>
              <a:rPr lang="es-MX" b="1" u="sng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Lengua Indígenas </a:t>
            </a:r>
            <a:r>
              <a:rPr lang="es-MX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 México o en Lengua de señas Mexicanas, siempre que incluya </a:t>
            </a:r>
            <a:r>
              <a:rPr lang="es-MX" b="1" u="sng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subtítulos en español</a:t>
            </a:r>
            <a:r>
              <a:rPr lang="es-MX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pPr lvl="0" algn="just"/>
            <a:r>
              <a:rPr lang="es-MX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Originalidad de las Obras no </a:t>
            </a:r>
            <a:r>
              <a:rPr lang="es-MX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 permite el uso de clichés televisivos, imágenes de crestomatía, música comercial, ni lenguaje </a:t>
            </a:r>
            <a:r>
              <a:rPr lang="es-MX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obsceno ofensivo. </a:t>
            </a:r>
            <a:r>
              <a:rPr lang="es-MX" b="1" u="sng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Únicamente se admitirán obras originales e inéditas</a:t>
            </a:r>
            <a:r>
              <a:rPr lang="es-MX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que no hayan sido difundidos previamente</a:t>
            </a:r>
            <a:r>
              <a:rPr lang="es-MX" sz="3600" dirty="0"/>
              <a:t>.</a:t>
            </a:r>
            <a:endParaRPr lang="es-MX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" name="Picture 2" descr="Resultado de imagen para lis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918" l="0" r="987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8497">
            <a:off x="10506943" y="-111523"/>
            <a:ext cx="1726243" cy="159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2" y="6072702"/>
            <a:ext cx="4322893" cy="57120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841" r="98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81149">
            <a:off x="-2024515" y="-2346798"/>
            <a:ext cx="4682114" cy="606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55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29243" y="91358"/>
            <a:ext cx="6679741" cy="835742"/>
          </a:xfrm>
        </p:spPr>
        <p:txBody>
          <a:bodyPr/>
          <a:lstStyle/>
          <a:p>
            <a:pPr algn="ctr"/>
            <a:r>
              <a:rPr lang="es-MX" sz="40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Documentos para participar: </a:t>
            </a:r>
            <a:endParaRPr lang="es-MX" sz="40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27692" y="927100"/>
            <a:ext cx="10901452" cy="4775200"/>
          </a:xfrm>
          <a:solidFill>
            <a:srgbClr val="65B32E"/>
          </a:solidFill>
        </p:spPr>
        <p:txBody>
          <a:bodyPr/>
          <a:lstStyle/>
          <a:p>
            <a:r>
              <a:rPr lang="es-E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Trabajos Individuales: </a:t>
            </a:r>
            <a:r>
              <a:rPr lang="es-E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Guion y/o argumento en PDF, con titulo, nombre completo o pseudónimo, edad, domicilio, teléfono y correo electrónico.</a:t>
            </a:r>
          </a:p>
          <a:p>
            <a:r>
              <a:rPr lang="es-E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Trabajos en Equipo: </a:t>
            </a:r>
            <a:r>
              <a:rPr lang="es-E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Guion y/o argumento en PDF, con titulo, datos completos de cada integrante (nombre edad, domicilio, teléfono y correo electrónico)</a:t>
            </a:r>
          </a:p>
          <a:p>
            <a:r>
              <a:rPr lang="es-E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Identificación Oficial: </a:t>
            </a:r>
            <a:r>
              <a:rPr lang="es-E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CURP o INE de cada participante.</a:t>
            </a:r>
          </a:p>
          <a:p>
            <a:r>
              <a:rPr lang="es-E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Menores de Edad: </a:t>
            </a:r>
            <a:r>
              <a:rPr lang="es-E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Carta de autorización firmada por el padre o tutor, con copia de su INE, lo mismo si es por equipo.</a:t>
            </a:r>
          </a:p>
          <a:p>
            <a:r>
              <a:rPr lang="es-E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Carta de Autorización de Derechos: </a:t>
            </a:r>
            <a:r>
              <a:rPr lang="es-E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para mayores de edad, carta firmada cediendo los derechos de uso, reproducción y difusión del cortometraje o Microvideos.</a:t>
            </a:r>
          </a:p>
          <a:p>
            <a:r>
              <a:rPr lang="es-E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Derechos de Autor: </a:t>
            </a:r>
            <a:r>
              <a:rPr lang="es-E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 inscripción al concurso implica la cesión de los derechos de uso reproducción, difusión de los trabajos presentados a la CPCE-F.</a:t>
            </a:r>
          </a:p>
        </p:txBody>
      </p:sp>
      <p:pic>
        <p:nvPicPr>
          <p:cNvPr id="4" name="Picture 2" descr="Resultado de imagen para lis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918" l="0" r="987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8497">
            <a:off x="10766023" y="88453"/>
            <a:ext cx="1726243" cy="159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2" y="6072702"/>
            <a:ext cx="4322893" cy="57120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841" r="98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636075" y="-2752639"/>
            <a:ext cx="4682114" cy="606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13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795BE-F0F8-CF8A-8456-F63435964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0240EA-2D23-8F6B-CAE2-7CEFF935F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500" y="1052121"/>
            <a:ext cx="10836031" cy="450467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s-MX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Modalidad Digital.</a:t>
            </a:r>
            <a:endParaRPr lang="es-MX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buClr>
                <a:srgbClr val="65B32E"/>
              </a:buClr>
              <a:buFont typeface="Wingdings" panose="05000000000000000000" pitchFamily="2" charset="2"/>
              <a:buChar char="ü"/>
            </a:pP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Sube tu Cortometraje o Microvideo, junto con los documentos a la plataforma oficial: </a:t>
            </a:r>
            <a:endParaRPr lang="es-MX" sz="20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ctr">
              <a:buClr>
                <a:srgbClr val="65B32E"/>
              </a:buClr>
              <a:buNone/>
            </a:pP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2"/>
              </a:rPr>
              <a:t>https</a:t>
            </a: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2"/>
              </a:rPr>
              <a:t>://cpcef.net/CONCURSO/</a:t>
            </a:r>
            <a:endParaRPr lang="es-MX" sz="20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just">
              <a:buClr>
                <a:srgbClr val="65B32E"/>
              </a:buClr>
              <a:buFont typeface="Wingdings" panose="05000000000000000000" pitchFamily="2" charset="2"/>
              <a:buChar char="ü"/>
            </a:pP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Periodo de recepción del </a:t>
            </a:r>
            <a:r>
              <a:rPr lang="es-MX" sz="20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8 de junio al 9 de septiembre</a:t>
            </a: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de 2026.</a:t>
            </a:r>
            <a:endParaRPr lang="es-MX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ctr">
              <a:buClr>
                <a:srgbClr val="65B32E"/>
              </a:buClr>
              <a:buNone/>
            </a:pPr>
            <a:endParaRPr lang="es-MX" b="1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ctr">
              <a:buClr>
                <a:srgbClr val="65B32E"/>
              </a:buClr>
              <a:buNone/>
            </a:pPr>
            <a:r>
              <a:rPr lang="es-MX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Modalidad Física.</a:t>
            </a:r>
          </a:p>
          <a:p>
            <a:pPr algn="just">
              <a:buClr>
                <a:srgbClr val="65B32E"/>
              </a:buClr>
              <a:buFont typeface="Wingdings" panose="05000000000000000000" pitchFamily="2" charset="2"/>
              <a:buChar char="ü"/>
            </a:pPr>
            <a:r>
              <a:rPr lang="es-MX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ntrega tu trabajo en las oficinas SABGY ubicadas calle 20-A #284-B X 3-C COL. Xcumpich, CP 97204 Mérida Yucatán. </a:t>
            </a:r>
          </a:p>
          <a:p>
            <a:pPr algn="just">
              <a:buClr>
                <a:srgbClr val="65B32E"/>
              </a:buClr>
              <a:buFont typeface="Wingdings" panose="05000000000000000000" pitchFamily="2" charset="2"/>
              <a:buChar char="ü"/>
            </a:pP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 una memoria USB debidamente identificada</a:t>
            </a:r>
          </a:p>
          <a:p>
            <a:pPr algn="just">
              <a:buClr>
                <a:srgbClr val="65B32E"/>
              </a:buClr>
              <a:buFont typeface="Wingdings" panose="05000000000000000000" pitchFamily="2" charset="2"/>
              <a:buChar char="ü"/>
            </a:pP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Incluye el guion en PDF y todos los documentos solicitados.</a:t>
            </a:r>
          </a:p>
          <a:p>
            <a:pPr algn="just">
              <a:buClr>
                <a:srgbClr val="65B32E"/>
              </a:buClr>
              <a:buFont typeface="Wingdings" panose="05000000000000000000" pitchFamily="2" charset="2"/>
              <a:buChar char="ü"/>
            </a:pP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Adjunta una carta u oficio mediante el cual avale la entrega del material.</a:t>
            </a:r>
          </a:p>
          <a:p>
            <a:pPr algn="just">
              <a:buClr>
                <a:srgbClr val="65B32E"/>
              </a:buClr>
              <a:buFont typeface="Wingdings" panose="05000000000000000000" pitchFamily="2" charset="2"/>
              <a:buChar char="ü"/>
            </a:pP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Periodo de recepción del </a:t>
            </a:r>
            <a:r>
              <a:rPr lang="es-MX" sz="20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8 de junio al 7 de septiembre </a:t>
            </a: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 2026.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es-MX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2" y="6072702"/>
            <a:ext cx="4322893" cy="571203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3501E0CE-FBA3-3B58-E361-6ACAF5818E17}"/>
              </a:ext>
            </a:extLst>
          </p:cNvPr>
          <p:cNvSpPr txBox="1">
            <a:spLocks/>
          </p:cNvSpPr>
          <p:nvPr/>
        </p:nvSpPr>
        <p:spPr>
          <a:xfrm>
            <a:off x="0" y="212725"/>
            <a:ext cx="12192000" cy="663575"/>
          </a:xfrm>
          <a:prstGeom prst="rect">
            <a:avLst/>
          </a:prstGeom>
          <a:solidFill>
            <a:srgbClr val="65B32E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40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Recepción del trabajo: </a:t>
            </a:r>
            <a:endParaRPr lang="es-MX" sz="40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8944">
            <a:off x="9976007" y="3809475"/>
            <a:ext cx="1960444" cy="1960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83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B5F51-D6CA-E17A-483E-8882394CD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3142D4-AE5F-F6F1-A279-8981CF549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570" y="1491323"/>
            <a:ext cx="2804295" cy="647454"/>
          </a:xfrm>
        </p:spPr>
        <p:txBody>
          <a:bodyPr>
            <a:noAutofit/>
          </a:bodyPr>
          <a:lstStyle/>
          <a:p>
            <a:r>
              <a:rPr lang="es-MX" sz="40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Jurado</a:t>
            </a:r>
            <a:r>
              <a:rPr lang="es-MX" sz="48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lang="es-MX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es-MX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es-MX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3AC8644-ABA8-2206-4726-83881255BC7E}"/>
              </a:ext>
            </a:extLst>
          </p:cNvPr>
          <p:cNvSpPr/>
          <p:nvPr/>
        </p:nvSpPr>
        <p:spPr>
          <a:xfrm>
            <a:off x="270492" y="2354911"/>
            <a:ext cx="4240548" cy="2636189"/>
          </a:xfrm>
          <a:prstGeom prst="rect">
            <a:avLst/>
          </a:prstGeom>
          <a:noFill/>
          <a:ln w="38100">
            <a:solidFill>
              <a:srgbClr val="65B3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 Jurado de la etapa Estatal estará conformado por personas expertas en la materia, quienes evaluarán los trabajos con imparcialidad, objetividad y rendición de cuentas.</a:t>
            </a:r>
            <a:endParaRPr lang="es-MX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677637" y="-107209"/>
            <a:ext cx="65143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4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Criterios de </a:t>
            </a:r>
            <a:r>
              <a:rPr lang="es-MX" sz="40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evaluación:</a:t>
            </a:r>
            <a:endParaRPr lang="es-MX" sz="40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Picture 4" descr="Personitas 3D - lista de verificación. Personitas 3D marcando casillas en la lista de verificación. Imagen 3D. Fondo blanco aislado.">
            <a:extLst>
              <a:ext uri="{FF2B5EF4-FFF2-40B4-BE49-F238E27FC236}">
                <a16:creationId xmlns:a16="http://schemas.microsoft.com/office/drawing/2014/main" id="{3F6D74E6-DEFA-A3A8-49F6-C38356D84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294" y="1435099"/>
            <a:ext cx="2290473" cy="355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2" y="6072702"/>
            <a:ext cx="4322893" cy="571203"/>
          </a:xfrm>
          <a:prstGeom prst="rect">
            <a:avLst/>
          </a:prstGeom>
        </p:spPr>
      </p:pic>
      <p:sp>
        <p:nvSpPr>
          <p:cNvPr id="14" name="Flecha: a la derecha 5">
            <a:extLst>
              <a:ext uri="{FF2B5EF4-FFF2-40B4-BE49-F238E27FC236}">
                <a16:creationId xmlns:a16="http://schemas.microsoft.com/office/drawing/2014/main" id="{9F679DA9-4D99-B34B-A2DD-2FEB3DDA63B7}"/>
              </a:ext>
            </a:extLst>
          </p:cNvPr>
          <p:cNvSpPr/>
          <p:nvPr/>
        </p:nvSpPr>
        <p:spPr>
          <a:xfrm>
            <a:off x="5777839" y="587977"/>
            <a:ext cx="3917153" cy="1752601"/>
          </a:xfrm>
          <a:prstGeom prst="rightArrow">
            <a:avLst/>
          </a:prstGeom>
          <a:solidFill>
            <a:srgbClr val="65B32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Creatividad</a:t>
            </a:r>
          </a:p>
          <a:p>
            <a:pPr algn="ctr"/>
            <a:r>
              <a:rPr lang="es-MX" sz="28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35%</a:t>
            </a:r>
            <a:endParaRPr lang="es-MX" sz="2000" dirty="0">
              <a:solidFill>
                <a:schemeClr val="accent4">
                  <a:lumMod val="7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Flecha: a la derecha 5">
            <a:extLst>
              <a:ext uri="{FF2B5EF4-FFF2-40B4-BE49-F238E27FC236}">
                <a16:creationId xmlns:a16="http://schemas.microsoft.com/office/drawing/2014/main" id="{9F679DA9-4D99-B34B-A2DD-2FEB3DDA63B7}"/>
              </a:ext>
            </a:extLst>
          </p:cNvPr>
          <p:cNvSpPr/>
          <p:nvPr/>
        </p:nvSpPr>
        <p:spPr>
          <a:xfrm>
            <a:off x="5777839" y="2317175"/>
            <a:ext cx="3917153" cy="1752601"/>
          </a:xfrm>
          <a:prstGeom prst="rightArrow">
            <a:avLst/>
          </a:prstGeom>
          <a:solidFill>
            <a:srgbClr val="65B32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Contenido</a:t>
            </a:r>
          </a:p>
          <a:p>
            <a:pPr algn="ctr"/>
            <a:r>
              <a:rPr lang="es-MX" sz="28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30%</a:t>
            </a:r>
            <a:endParaRPr lang="es-MX" sz="2000" dirty="0">
              <a:solidFill>
                <a:schemeClr val="accent4">
                  <a:lumMod val="7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Flecha: a la derecha 5">
            <a:extLst>
              <a:ext uri="{FF2B5EF4-FFF2-40B4-BE49-F238E27FC236}">
                <a16:creationId xmlns:a16="http://schemas.microsoft.com/office/drawing/2014/main" id="{9F679DA9-4D99-B34B-A2DD-2FEB3DDA63B7}"/>
              </a:ext>
            </a:extLst>
          </p:cNvPr>
          <p:cNvSpPr/>
          <p:nvPr/>
        </p:nvSpPr>
        <p:spPr>
          <a:xfrm>
            <a:off x="5777839" y="4065432"/>
            <a:ext cx="3917153" cy="1752601"/>
          </a:xfrm>
          <a:prstGeom prst="rightArrow">
            <a:avLst/>
          </a:prstGeom>
          <a:solidFill>
            <a:srgbClr val="65B32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Impacto</a:t>
            </a:r>
          </a:p>
          <a:p>
            <a:pPr algn="ctr"/>
            <a:r>
              <a:rPr lang="es-MX" sz="28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Social 35%</a:t>
            </a:r>
            <a:endParaRPr lang="es-MX" sz="2000" dirty="0">
              <a:solidFill>
                <a:schemeClr val="accent4">
                  <a:lumMod val="7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18" name="Grupo 17"/>
          <p:cNvGrpSpPr/>
          <p:nvPr/>
        </p:nvGrpSpPr>
        <p:grpSpPr>
          <a:xfrm>
            <a:off x="5277492" y="839634"/>
            <a:ext cx="1140135" cy="1196340"/>
            <a:chOff x="2797199" y="34924"/>
            <a:chExt cx="1140135" cy="1196340"/>
          </a:xfrm>
        </p:grpSpPr>
        <p:sp>
          <p:nvSpPr>
            <p:cNvPr id="7" name="Llamada ovalada 6"/>
            <p:cNvSpPr/>
            <p:nvPr/>
          </p:nvSpPr>
          <p:spPr>
            <a:xfrm rot="18704641">
              <a:off x="2769097" y="63026"/>
              <a:ext cx="1196340" cy="1140135"/>
            </a:xfrm>
            <a:prstGeom prst="wedgeEllipseCallout">
              <a:avLst/>
            </a:prstGeom>
            <a:solidFill>
              <a:srgbClr val="E632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7" name="Elipse 16"/>
            <p:cNvSpPr/>
            <p:nvPr/>
          </p:nvSpPr>
          <p:spPr>
            <a:xfrm>
              <a:off x="3048792" y="696267"/>
              <a:ext cx="163307" cy="1633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9" name="Elipse 18"/>
            <p:cNvSpPr/>
            <p:nvPr/>
          </p:nvSpPr>
          <p:spPr>
            <a:xfrm>
              <a:off x="3258809" y="581380"/>
              <a:ext cx="163307" cy="1633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 smtClean="0"/>
                <a:t>b</a:t>
              </a:r>
              <a:endParaRPr lang="es-MX" dirty="0"/>
            </a:p>
          </p:txBody>
        </p:sp>
        <p:sp>
          <p:nvSpPr>
            <p:cNvPr id="20" name="Elipse 19"/>
            <p:cNvSpPr/>
            <p:nvPr/>
          </p:nvSpPr>
          <p:spPr>
            <a:xfrm>
              <a:off x="3468826" y="445947"/>
              <a:ext cx="163307" cy="1633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 smtClean="0"/>
                <a:t>b</a:t>
              </a:r>
              <a:endParaRPr lang="es-MX" dirty="0"/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5460704" y="2516559"/>
            <a:ext cx="1140135" cy="1196340"/>
            <a:chOff x="2797199" y="34924"/>
            <a:chExt cx="1140135" cy="1196340"/>
          </a:xfrm>
        </p:grpSpPr>
        <p:sp>
          <p:nvSpPr>
            <p:cNvPr id="24" name="Llamada ovalada 23"/>
            <p:cNvSpPr/>
            <p:nvPr/>
          </p:nvSpPr>
          <p:spPr>
            <a:xfrm rot="18704641">
              <a:off x="2769097" y="63026"/>
              <a:ext cx="1196340" cy="1140135"/>
            </a:xfrm>
            <a:prstGeom prst="wedgeEllipseCallout">
              <a:avLst/>
            </a:prstGeom>
            <a:solidFill>
              <a:srgbClr val="E632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25" name="Elipse 24"/>
            <p:cNvSpPr/>
            <p:nvPr/>
          </p:nvSpPr>
          <p:spPr>
            <a:xfrm>
              <a:off x="3048792" y="696267"/>
              <a:ext cx="163307" cy="1633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26" name="Elipse 25"/>
            <p:cNvSpPr/>
            <p:nvPr/>
          </p:nvSpPr>
          <p:spPr>
            <a:xfrm>
              <a:off x="3258809" y="581380"/>
              <a:ext cx="163307" cy="1633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 smtClean="0"/>
                <a:t>b</a:t>
              </a:r>
              <a:endParaRPr lang="es-MX" dirty="0"/>
            </a:p>
          </p:txBody>
        </p:sp>
        <p:sp>
          <p:nvSpPr>
            <p:cNvPr id="27" name="Elipse 26"/>
            <p:cNvSpPr/>
            <p:nvPr/>
          </p:nvSpPr>
          <p:spPr>
            <a:xfrm>
              <a:off x="3468826" y="445947"/>
              <a:ext cx="163307" cy="1633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 smtClean="0"/>
                <a:t>b</a:t>
              </a:r>
              <a:endParaRPr lang="es-MX" dirty="0"/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5542358" y="4360644"/>
            <a:ext cx="1140135" cy="1196340"/>
            <a:chOff x="2797199" y="34924"/>
            <a:chExt cx="1140135" cy="1196340"/>
          </a:xfrm>
        </p:grpSpPr>
        <p:sp>
          <p:nvSpPr>
            <p:cNvPr id="29" name="Llamada ovalada 28"/>
            <p:cNvSpPr/>
            <p:nvPr/>
          </p:nvSpPr>
          <p:spPr>
            <a:xfrm rot="18704641">
              <a:off x="2769097" y="63026"/>
              <a:ext cx="1196340" cy="1140135"/>
            </a:xfrm>
            <a:prstGeom prst="wedgeEllipseCallout">
              <a:avLst/>
            </a:prstGeom>
            <a:solidFill>
              <a:srgbClr val="E632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30" name="Elipse 29"/>
            <p:cNvSpPr/>
            <p:nvPr/>
          </p:nvSpPr>
          <p:spPr>
            <a:xfrm>
              <a:off x="3048792" y="696267"/>
              <a:ext cx="163307" cy="1633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31" name="Elipse 30"/>
            <p:cNvSpPr/>
            <p:nvPr/>
          </p:nvSpPr>
          <p:spPr>
            <a:xfrm>
              <a:off x="3258809" y="581380"/>
              <a:ext cx="163307" cy="1633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 smtClean="0"/>
                <a:t>b</a:t>
              </a:r>
              <a:endParaRPr lang="es-MX" dirty="0"/>
            </a:p>
          </p:txBody>
        </p:sp>
        <p:sp>
          <p:nvSpPr>
            <p:cNvPr id="32" name="Elipse 31"/>
            <p:cNvSpPr/>
            <p:nvPr/>
          </p:nvSpPr>
          <p:spPr>
            <a:xfrm>
              <a:off x="3468826" y="445947"/>
              <a:ext cx="163307" cy="1633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 smtClean="0"/>
                <a:t>b</a:t>
              </a:r>
              <a:endParaRPr lang="es-MX" dirty="0"/>
            </a:p>
          </p:txBody>
        </p:sp>
      </p:grpSp>
      <p:pic>
        <p:nvPicPr>
          <p:cNvPr id="33" name="Imagen 3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841" r="98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1381">
            <a:off x="-521786" y="-3443204"/>
            <a:ext cx="5700953" cy="7379875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744" y="1188893"/>
            <a:ext cx="1572570" cy="157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01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828ED-E3A4-9D25-C84E-09E368816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sz="half" idx="1"/>
          </p:nvPr>
        </p:nvSpPr>
        <p:spPr>
          <a:xfrm>
            <a:off x="988961" y="1627722"/>
            <a:ext cx="4793226" cy="40608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400" b="1" i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Fase Estatal</a:t>
            </a:r>
          </a:p>
          <a:p>
            <a:pPr marL="0" indent="0" algn="just">
              <a:buNone/>
            </a:pPr>
            <a:r>
              <a:rPr lang="es-MX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</a:t>
            </a: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 cortometrajes y Microvideos ganadores de la </a:t>
            </a:r>
            <a:r>
              <a:rPr lang="es-MX" sz="2000" u="sng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Etapa </a:t>
            </a:r>
            <a:r>
              <a:rPr lang="es-MX" sz="2000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lang="es-MX" sz="2000" u="sng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statal </a:t>
            </a: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 anunciaran el 30 de septiembre de 2026, a través de las redes sociales y la pagina oficial de la SABGY: </a:t>
            </a:r>
          </a:p>
          <a:p>
            <a:pPr marL="0" indent="0">
              <a:buNone/>
            </a:pP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2"/>
              </a:rPr>
              <a:t>https://anticorrupción.yucatan.gob.mx</a:t>
            </a:r>
            <a:endParaRPr lang="es-MX" sz="20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endParaRPr lang="es-MX" sz="20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just">
              <a:buNone/>
            </a:pP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Los premios se entregaran en el marco de la ceremonia de premiación Estatal a celebrarse en el mes de Octubre de 2026.</a:t>
            </a:r>
            <a:endParaRPr lang="es-MX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Marcador de contenido 7"/>
          <p:cNvSpPr>
            <a:spLocks noGrp="1"/>
          </p:cNvSpPr>
          <p:nvPr>
            <p:ph sz="half" idx="2"/>
          </p:nvPr>
        </p:nvSpPr>
        <p:spPr>
          <a:xfrm>
            <a:off x="6216603" y="1627722"/>
            <a:ext cx="5099097" cy="39133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400" b="1" i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Fase Nacional.</a:t>
            </a:r>
          </a:p>
          <a:p>
            <a:pPr marL="0" indent="0" algn="just">
              <a:buNone/>
            </a:pPr>
            <a:r>
              <a:rPr lang="es-MX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</a:t>
            </a: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 </a:t>
            </a:r>
            <a:r>
              <a:rPr lang="es-MX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cortometrajes y Microvideos ganadores de la </a:t>
            </a:r>
            <a:r>
              <a:rPr lang="es-MX" sz="2000" u="sng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Etapa Nacional </a:t>
            </a:r>
            <a:r>
              <a:rPr lang="es-MX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 anunciaran el 30 de </a:t>
            </a: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Octubre </a:t>
            </a:r>
            <a:r>
              <a:rPr lang="es-MX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 2026, a través de las redes sociales y </a:t>
            </a: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 la CPCE-F:</a:t>
            </a:r>
          </a:p>
          <a:p>
            <a:pPr marL="0" indent="0">
              <a:buNone/>
            </a:pP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3"/>
              </a:rPr>
              <a:t>https://contraloriasmexico.gob.mx</a:t>
            </a:r>
            <a:endParaRPr lang="es-MX" sz="20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endParaRPr lang="es-MX" sz="20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just">
              <a:buNone/>
            </a:pP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 ceremonia de </a:t>
            </a:r>
            <a:r>
              <a:rPr lang="es-MX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</a:t>
            </a:r>
            <a:r>
              <a:rPr lang="es-MX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remiación nacional se llevará acabo  en el marco de la LXXVII Reunión Nacional de la CPCE-F, a celebrarse en noviembre de 2026.</a:t>
            </a:r>
            <a:endParaRPr lang="es-MX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2" y="6072702"/>
            <a:ext cx="4322893" cy="571203"/>
          </a:xfrm>
          <a:prstGeom prst="rect">
            <a:avLst/>
          </a:prstGeom>
        </p:spPr>
      </p:pic>
      <p:sp>
        <p:nvSpPr>
          <p:cNvPr id="14" name="Título 1">
            <a:extLst>
              <a:ext uri="{FF2B5EF4-FFF2-40B4-BE49-F238E27FC236}">
                <a16:creationId xmlns:a16="http://schemas.microsoft.com/office/drawing/2014/main" id="{3501E0CE-FBA3-3B58-E361-6ACAF5818E17}"/>
              </a:ext>
            </a:extLst>
          </p:cNvPr>
          <p:cNvSpPr txBox="1">
            <a:spLocks/>
          </p:cNvSpPr>
          <p:nvPr/>
        </p:nvSpPr>
        <p:spPr>
          <a:xfrm>
            <a:off x="0" y="128905"/>
            <a:ext cx="12192000" cy="663575"/>
          </a:xfrm>
          <a:prstGeom prst="rect">
            <a:avLst/>
          </a:prstGeom>
          <a:solidFill>
            <a:srgbClr val="65B32E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40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Resultado de premiación </a:t>
            </a:r>
            <a:endParaRPr lang="es-MX" sz="40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342854" y="746840"/>
            <a:ext cx="1140135" cy="1196340"/>
            <a:chOff x="2797199" y="34924"/>
            <a:chExt cx="1140135" cy="1196340"/>
          </a:xfrm>
        </p:grpSpPr>
        <p:sp>
          <p:nvSpPr>
            <p:cNvPr id="16" name="Llamada ovalada 15"/>
            <p:cNvSpPr/>
            <p:nvPr/>
          </p:nvSpPr>
          <p:spPr>
            <a:xfrm rot="18704641">
              <a:off x="2769097" y="63026"/>
              <a:ext cx="1196340" cy="1140135"/>
            </a:xfrm>
            <a:prstGeom prst="wedgeEllipseCallout">
              <a:avLst/>
            </a:prstGeom>
            <a:solidFill>
              <a:srgbClr val="E632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7" name="Elipse 16"/>
            <p:cNvSpPr/>
            <p:nvPr/>
          </p:nvSpPr>
          <p:spPr>
            <a:xfrm>
              <a:off x="3048792" y="696267"/>
              <a:ext cx="163307" cy="1633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8" name="Elipse 17"/>
            <p:cNvSpPr/>
            <p:nvPr/>
          </p:nvSpPr>
          <p:spPr>
            <a:xfrm>
              <a:off x="3258809" y="581380"/>
              <a:ext cx="163307" cy="1633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 smtClean="0"/>
                <a:t>b</a:t>
              </a:r>
              <a:endParaRPr lang="es-MX" dirty="0"/>
            </a:p>
          </p:txBody>
        </p:sp>
        <p:sp>
          <p:nvSpPr>
            <p:cNvPr id="19" name="Elipse 18"/>
            <p:cNvSpPr/>
            <p:nvPr/>
          </p:nvSpPr>
          <p:spPr>
            <a:xfrm>
              <a:off x="3468826" y="445947"/>
              <a:ext cx="163307" cy="1633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 smtClean="0"/>
                <a:t>b</a:t>
              </a:r>
              <a:endParaRPr lang="es-MX" dirty="0"/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5368527" y="798554"/>
            <a:ext cx="1140135" cy="1196340"/>
            <a:chOff x="2797199" y="34924"/>
            <a:chExt cx="1140135" cy="1196340"/>
          </a:xfrm>
        </p:grpSpPr>
        <p:sp>
          <p:nvSpPr>
            <p:cNvPr id="26" name="Llamada ovalada 25"/>
            <p:cNvSpPr/>
            <p:nvPr/>
          </p:nvSpPr>
          <p:spPr>
            <a:xfrm rot="18704641">
              <a:off x="2769097" y="63026"/>
              <a:ext cx="1196340" cy="1140135"/>
            </a:xfrm>
            <a:prstGeom prst="wedgeEllipseCallout">
              <a:avLst/>
            </a:prstGeom>
            <a:solidFill>
              <a:srgbClr val="E632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27" name="Elipse 26"/>
            <p:cNvSpPr/>
            <p:nvPr/>
          </p:nvSpPr>
          <p:spPr>
            <a:xfrm>
              <a:off x="3048792" y="696267"/>
              <a:ext cx="163307" cy="1633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28" name="Elipse 27"/>
            <p:cNvSpPr/>
            <p:nvPr/>
          </p:nvSpPr>
          <p:spPr>
            <a:xfrm>
              <a:off x="3258809" y="581380"/>
              <a:ext cx="163307" cy="1633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 smtClean="0"/>
                <a:t>b</a:t>
              </a:r>
              <a:endParaRPr lang="es-MX" dirty="0"/>
            </a:p>
          </p:txBody>
        </p:sp>
        <p:sp>
          <p:nvSpPr>
            <p:cNvPr id="29" name="Elipse 28"/>
            <p:cNvSpPr/>
            <p:nvPr/>
          </p:nvSpPr>
          <p:spPr>
            <a:xfrm>
              <a:off x="3468826" y="445947"/>
              <a:ext cx="163307" cy="1633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dirty="0" smtClean="0"/>
                <a:t>b</a:t>
              </a:r>
              <a:endParaRPr lang="es-MX" dirty="0"/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11370237" y="540379"/>
            <a:ext cx="869020" cy="5492042"/>
            <a:chOff x="11377857" y="570859"/>
            <a:chExt cx="869020" cy="5492042"/>
          </a:xfrm>
        </p:grpSpPr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77857" y="570859"/>
              <a:ext cx="869020" cy="869020"/>
            </a:xfrm>
            <a:prstGeom prst="rect">
              <a:avLst/>
            </a:prstGeom>
          </p:spPr>
        </p:pic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77857" y="1025387"/>
              <a:ext cx="869020" cy="869020"/>
            </a:xfrm>
            <a:prstGeom prst="rect">
              <a:avLst/>
            </a:prstGeom>
          </p:spPr>
        </p:pic>
        <p:pic>
          <p:nvPicPr>
            <p:cNvPr id="31" name="Imagen 3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77857" y="1479915"/>
              <a:ext cx="869020" cy="869020"/>
            </a:xfrm>
            <a:prstGeom prst="rect">
              <a:avLst/>
            </a:prstGeom>
          </p:spPr>
        </p:pic>
        <p:pic>
          <p:nvPicPr>
            <p:cNvPr id="32" name="Imagen 3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77857" y="1914425"/>
              <a:ext cx="869020" cy="869020"/>
            </a:xfrm>
            <a:prstGeom prst="rect">
              <a:avLst/>
            </a:prstGeom>
          </p:spPr>
        </p:pic>
        <p:pic>
          <p:nvPicPr>
            <p:cNvPr id="33" name="Imagen 3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77857" y="2388971"/>
              <a:ext cx="869020" cy="869020"/>
            </a:xfrm>
            <a:prstGeom prst="rect">
              <a:avLst/>
            </a:prstGeom>
          </p:spPr>
        </p:pic>
        <p:pic>
          <p:nvPicPr>
            <p:cNvPr id="34" name="Imagen 3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77857" y="2836718"/>
              <a:ext cx="869020" cy="869020"/>
            </a:xfrm>
            <a:prstGeom prst="rect">
              <a:avLst/>
            </a:prstGeom>
          </p:spPr>
        </p:pic>
        <p:pic>
          <p:nvPicPr>
            <p:cNvPr id="35" name="Imagen 3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77857" y="3302526"/>
              <a:ext cx="869020" cy="869020"/>
            </a:xfrm>
            <a:prstGeom prst="rect">
              <a:avLst/>
            </a:prstGeom>
          </p:spPr>
        </p:pic>
        <p:pic>
          <p:nvPicPr>
            <p:cNvPr id="36" name="Imagen 3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77857" y="3781571"/>
              <a:ext cx="869020" cy="869020"/>
            </a:xfrm>
            <a:prstGeom prst="rect">
              <a:avLst/>
            </a:prstGeom>
          </p:spPr>
        </p:pic>
        <p:pic>
          <p:nvPicPr>
            <p:cNvPr id="37" name="Imagen 3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77857" y="4247379"/>
              <a:ext cx="869020" cy="869020"/>
            </a:xfrm>
            <a:prstGeom prst="rect">
              <a:avLst/>
            </a:prstGeom>
          </p:spPr>
        </p:pic>
        <p:pic>
          <p:nvPicPr>
            <p:cNvPr id="38" name="Imagen 3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77857" y="4726424"/>
              <a:ext cx="869020" cy="869020"/>
            </a:xfrm>
            <a:prstGeom prst="rect">
              <a:avLst/>
            </a:prstGeom>
          </p:spPr>
        </p:pic>
        <p:pic>
          <p:nvPicPr>
            <p:cNvPr id="39" name="Imagen 3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77857" y="5193881"/>
              <a:ext cx="869020" cy="8690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466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7" t="11055" r="9988" b="11575"/>
          <a:stretch/>
        </p:blipFill>
        <p:spPr>
          <a:xfrm>
            <a:off x="443105" y="1861038"/>
            <a:ext cx="2513159" cy="241796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2" y="6072702"/>
            <a:ext cx="4322893" cy="571203"/>
          </a:xfrm>
          <a:prstGeom prst="rect">
            <a:avLst/>
          </a:prstGeom>
        </p:spPr>
      </p:pic>
      <p:sp>
        <p:nvSpPr>
          <p:cNvPr id="10" name="Marcador de contenido 2"/>
          <p:cNvSpPr>
            <a:spLocks noGrp="1"/>
          </p:cNvSpPr>
          <p:nvPr>
            <p:ph idx="1"/>
          </p:nvPr>
        </p:nvSpPr>
        <p:spPr>
          <a:xfrm>
            <a:off x="1252080" y="198120"/>
            <a:ext cx="9461640" cy="800100"/>
          </a:xfrm>
          <a:solidFill>
            <a:srgbClr val="65B32E"/>
          </a:solidFill>
        </p:spPr>
        <p:txBody>
          <a:bodyPr/>
          <a:lstStyle/>
          <a:p>
            <a:pPr marL="0" indent="0" algn="ctr">
              <a:buNone/>
            </a:pPr>
            <a:r>
              <a:rPr lang="es-MX" sz="32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Consulta Convocatoria Completa:</a:t>
            </a:r>
            <a:endParaRPr lang="es-MX" sz="32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7357598" y="1485900"/>
            <a:ext cx="4177910" cy="3217984"/>
          </a:xfrm>
          <a:prstGeom prst="rect">
            <a:avLst/>
          </a:prstGeom>
          <a:solidFill>
            <a:srgbClr val="65B32E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MX" sz="60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¡Regístrate y </a:t>
            </a:r>
            <a:r>
              <a:rPr lang="es-MX" sz="66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Participa!</a:t>
            </a:r>
            <a:endParaRPr lang="es-MX" sz="66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696011" y="2791919"/>
            <a:ext cx="4439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SECRETARÍA ANTICORRUPCIÓN Y BUEN GOBIERNO DEL ESTADO DE YUCATÁN </a:t>
            </a:r>
            <a:endParaRPr lang="es-MX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476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4E89F-853D-C90E-6C12-16DD50821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01E0CE-FBA3-3B58-E361-6ACAF5818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2725"/>
            <a:ext cx="12192000" cy="663575"/>
          </a:xfrm>
          <a:solidFill>
            <a:srgbClr val="65B32E"/>
          </a:solidFill>
        </p:spPr>
        <p:txBody>
          <a:bodyPr/>
          <a:lstStyle/>
          <a:p>
            <a:pPr algn="ctr"/>
            <a:r>
              <a:rPr lang="es-MX" sz="4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Informes</a:t>
            </a:r>
            <a:r>
              <a:rPr lang="es-MX" sz="4000" b="1" dirty="0"/>
              <a:t>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ABFA02-C3EE-006E-96AA-C2902A3C8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82700"/>
            <a:ext cx="12192000" cy="425418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s-MX" sz="3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 caso de alguna duda o comentario comunicarse a:</a:t>
            </a:r>
          </a:p>
          <a:p>
            <a:pPr marL="0" indent="0" algn="ctr">
              <a:buNone/>
            </a:pPr>
            <a:endParaRPr lang="es-MX" sz="41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ctr">
              <a:buNone/>
            </a:pPr>
            <a:r>
              <a:rPr lang="es-MX" sz="41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Secretaría </a:t>
            </a:r>
            <a:r>
              <a:rPr lang="es-MX" sz="41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Anticorrupción y Buen gobierno.</a:t>
            </a:r>
            <a:endParaRPr lang="es-MX" sz="41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ctr">
              <a:buNone/>
            </a:pPr>
            <a:r>
              <a:rPr lang="es-MX" sz="36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Dirección</a:t>
            </a:r>
            <a:r>
              <a:rPr lang="es-MX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r>
              <a:rPr lang="es-MX" sz="3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Edificio Administrativo “Siglo XXI</a:t>
            </a:r>
            <a:r>
              <a:rPr lang="es-MX" sz="3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”,</a:t>
            </a:r>
          </a:p>
          <a:p>
            <a:pPr marL="0" indent="0" algn="ctr">
              <a:buNone/>
            </a:pPr>
            <a:r>
              <a:rPr lang="es-MX" sz="3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Calle </a:t>
            </a:r>
            <a:r>
              <a:rPr lang="es-MX" sz="3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20-A núm. 284-B por 3-C, Primer piso, </a:t>
            </a:r>
            <a:endParaRPr lang="es-MX" sz="36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ctr">
              <a:buNone/>
            </a:pPr>
            <a:r>
              <a:rPr lang="es-MX" sz="3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Col</a:t>
            </a:r>
            <a:r>
              <a:rPr lang="es-MX" sz="3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s-MX" sz="3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Xcumpich.</a:t>
            </a:r>
          </a:p>
          <a:p>
            <a:pPr marL="0" indent="0" algn="ctr">
              <a:buNone/>
            </a:pPr>
            <a:endParaRPr lang="es-MX" sz="3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ctr">
              <a:buNone/>
            </a:pPr>
            <a:r>
              <a:rPr lang="es-ES" altLang="es-MX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Teléfono: </a:t>
            </a:r>
            <a:r>
              <a:rPr lang="es-ES" altLang="es-MX" sz="3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(999) 9303800 Ext. </a:t>
            </a:r>
            <a:r>
              <a:rPr lang="es-ES" altLang="es-MX" sz="3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13000 y </a:t>
            </a:r>
            <a:r>
              <a:rPr lang="es-ES" altLang="es-MX" sz="3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13047</a:t>
            </a:r>
          </a:p>
          <a:p>
            <a:pPr marL="0" indent="0" algn="ctr">
              <a:buNone/>
            </a:pPr>
            <a:endParaRPr lang="es-MX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2" y="6072702"/>
            <a:ext cx="4322893" cy="57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75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4E89F-853D-C90E-6C12-16DD50821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ABFA02-C3EE-006E-96AA-C2902A3C8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2481"/>
            <a:ext cx="12192000" cy="42541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8800" b="1" dirty="0" smtClean="0">
                <a:solidFill>
                  <a:srgbClr val="942C48"/>
                </a:solidFill>
              </a:rPr>
              <a:t>!</a:t>
            </a:r>
            <a:r>
              <a:rPr lang="es-MX" sz="11500" b="1" dirty="0" smtClean="0">
                <a:solidFill>
                  <a:srgbClr val="942C48"/>
                </a:solidFill>
              </a:rPr>
              <a:t>GRACIAS POR SU ATENCIÓN¡</a:t>
            </a:r>
            <a:endParaRPr lang="es-MX" sz="8800" b="1" dirty="0">
              <a:solidFill>
                <a:srgbClr val="942C48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2" y="6072702"/>
            <a:ext cx="4322893" cy="57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49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 idx="4294967295"/>
          </p:nvPr>
        </p:nvSpPr>
        <p:spPr>
          <a:xfrm>
            <a:off x="756009" y="743083"/>
            <a:ext cx="6167336" cy="4250988"/>
          </a:xfrm>
        </p:spPr>
        <p:txBody>
          <a:bodyPr/>
          <a:lstStyle/>
          <a:p>
            <a:r>
              <a:rPr lang="es-MX" sz="8800" dirty="0" smtClean="0">
                <a:solidFill>
                  <a:srgbClr val="65B32E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VII</a:t>
            </a:r>
            <a:r>
              <a:rPr lang="es-MX" sz="5400" dirty="0" smtClean="0">
                <a:solidFill>
                  <a:srgbClr val="65B32E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br>
              <a:rPr lang="es-MX" sz="5400" dirty="0" smtClean="0">
                <a:solidFill>
                  <a:srgbClr val="65B32E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es-MX" sz="5400" dirty="0" smtClean="0">
                <a:solidFill>
                  <a:srgbClr val="941D8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CONCURSO ESTATAL DE </a:t>
            </a:r>
            <a:r>
              <a:rPr lang="es-MX" sz="5400" dirty="0" smtClean="0">
                <a:solidFill>
                  <a:srgbClr val="65B32E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TRANSPARENCIA EN CORTO</a:t>
            </a:r>
            <a:endParaRPr lang="es-MX" sz="5400" dirty="0">
              <a:solidFill>
                <a:srgbClr val="65B32E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150" y="-109168"/>
            <a:ext cx="5076850" cy="595549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2" y="6072702"/>
            <a:ext cx="4322893" cy="571203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3479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4;p2">
            <a:extLst>
              <a:ext uri="{FF2B5EF4-FFF2-40B4-BE49-F238E27FC236}">
                <a16:creationId xmlns:a16="http://schemas.microsoft.com/office/drawing/2014/main" id="{68521803-5750-E010-CA19-16AECF26A6E3}"/>
              </a:ext>
            </a:extLst>
          </p:cNvPr>
          <p:cNvSpPr/>
          <p:nvPr/>
        </p:nvSpPr>
        <p:spPr>
          <a:xfrm>
            <a:off x="-22543" y="5799908"/>
            <a:ext cx="12192000" cy="1058092"/>
          </a:xfrm>
          <a:prstGeom prst="rect">
            <a:avLst/>
          </a:prstGeom>
          <a:gradFill>
            <a:gsLst>
              <a:gs pos="0">
                <a:srgbClr val="F8F4F1"/>
              </a:gs>
              <a:gs pos="100000">
                <a:srgbClr val="EBE8E3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95A2D14-8D39-3534-4656-F88E3D274BB7}"/>
              </a:ext>
            </a:extLst>
          </p:cNvPr>
          <p:cNvSpPr/>
          <p:nvPr/>
        </p:nvSpPr>
        <p:spPr>
          <a:xfrm>
            <a:off x="9229038" y="5799908"/>
            <a:ext cx="2962962" cy="1071153"/>
          </a:xfrm>
          <a:prstGeom prst="rect">
            <a:avLst/>
          </a:prstGeom>
          <a:solidFill>
            <a:srgbClr val="942C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Google Shape;97;p2">
            <a:extLst>
              <a:ext uri="{FF2B5EF4-FFF2-40B4-BE49-F238E27FC236}">
                <a16:creationId xmlns:a16="http://schemas.microsoft.com/office/drawing/2014/main" id="{7A943F1F-9FE7-ADD6-0E8E-71C520B83E70}"/>
              </a:ext>
            </a:extLst>
          </p:cNvPr>
          <p:cNvSpPr txBox="1"/>
          <p:nvPr/>
        </p:nvSpPr>
        <p:spPr>
          <a:xfrm>
            <a:off x="9590989" y="6143747"/>
            <a:ext cx="217520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yucatan</a:t>
            </a:r>
            <a:r>
              <a:rPr lang="es-MX" sz="2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s-MX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gob.mx</a:t>
            </a:r>
            <a:endParaRPr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92" y="272246"/>
            <a:ext cx="4622832" cy="517667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2" y="6072702"/>
            <a:ext cx="4322893" cy="571203"/>
          </a:xfrm>
          <a:prstGeom prst="rect">
            <a:avLst/>
          </a:prstGeom>
        </p:spPr>
      </p:pic>
      <p:pic>
        <p:nvPicPr>
          <p:cNvPr id="1026" name="Picture 2" descr="Participa en el Concurso Nacional Transparencia en Corto 2026 🎥 y muestra tu creatividad en un cortometraje que promueva los valores de la honestidad, la rendición de cuentas y el combate 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820"/>
          <a:stretch/>
        </p:blipFill>
        <p:spPr bwMode="auto">
          <a:xfrm>
            <a:off x="5600411" y="978764"/>
            <a:ext cx="6302154" cy="328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02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841" r="98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416446" y="-2300499"/>
            <a:ext cx="7165143" cy="9275266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96110" y="1742556"/>
            <a:ext cx="892221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200" b="1" dirty="0">
                <a:solidFill>
                  <a:srgbClr val="65B03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Inspirar la creación de contenidos que fortalezcan la transparencia, la rendición de cuentas y la prevención de la corrupción, así como promover la participación y voz de las juventudes en las plataformas digitales, para generar un impacto positivo en la sociedad.</a:t>
            </a:r>
          </a:p>
        </p:txBody>
      </p:sp>
      <p:sp>
        <p:nvSpPr>
          <p:cNvPr id="7" name="Título 6"/>
          <p:cNvSpPr>
            <a:spLocks noGrp="1"/>
          </p:cNvSpPr>
          <p:nvPr>
            <p:ph type="title" idx="4294967295"/>
          </p:nvPr>
        </p:nvSpPr>
        <p:spPr>
          <a:xfrm>
            <a:off x="496110" y="-195923"/>
            <a:ext cx="2802193" cy="1400175"/>
          </a:xfrm>
        </p:spPr>
        <p:txBody>
          <a:bodyPr/>
          <a:lstStyle/>
          <a:p>
            <a:r>
              <a:rPr lang="es-MX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/>
            </a:r>
            <a:br>
              <a:rPr lang="es-MX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es-MX" sz="40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Objetivo:</a:t>
            </a:r>
            <a:endParaRPr lang="es-MX" sz="40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2" y="6072702"/>
            <a:ext cx="4322893" cy="57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86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3733" y="974864"/>
            <a:ext cx="5466944" cy="50672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40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Tema: </a:t>
            </a:r>
          </a:p>
          <a:p>
            <a:pPr marL="0" indent="0" algn="ctr">
              <a:buNone/>
            </a:pPr>
            <a:r>
              <a:rPr lang="es-MX" sz="4000" b="1" dirty="0" smtClean="0">
                <a:solidFill>
                  <a:srgbClr val="65B32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DESINFORMACIÓN: RIESGOS DE LA</a:t>
            </a:r>
          </a:p>
          <a:p>
            <a:pPr marL="0" indent="0" algn="ctr">
              <a:buNone/>
            </a:pPr>
            <a:r>
              <a:rPr lang="es-MX" sz="4000" b="1" dirty="0" smtClean="0">
                <a:solidFill>
                  <a:srgbClr val="941D8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INTELIGENCIA</a:t>
            </a:r>
          </a:p>
          <a:p>
            <a:pPr marL="0" indent="0" algn="ctr">
              <a:buNone/>
            </a:pPr>
            <a:r>
              <a:rPr lang="es-MX" sz="4000" b="1" dirty="0" smtClean="0">
                <a:solidFill>
                  <a:srgbClr val="941D8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ARTIFICIAL</a:t>
            </a:r>
            <a:endParaRPr lang="es-MX" sz="4000" b="1" dirty="0">
              <a:solidFill>
                <a:srgbClr val="65B32E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758773" y="467871"/>
            <a:ext cx="589496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 desinformación potenciada por la </a:t>
            </a:r>
            <a:r>
              <a:rPr lang="es-MX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Inteligencia Artificial (IA) </a:t>
            </a:r>
            <a:r>
              <a:rPr lang="es-MX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es la creación y difusión automatizada de contenido falso o engañoso (</a:t>
            </a:r>
            <a:r>
              <a:rPr lang="es-MX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textos, imágenes, </a:t>
            </a:r>
            <a:r>
              <a:rPr lang="es-MX" sz="2800" b="1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deepfakes</a:t>
            </a:r>
            <a:r>
              <a:rPr lang="es-MX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 de video/audio</a:t>
            </a:r>
            <a:r>
              <a:rPr lang="es-MX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 con el fin de manipular la opinión pública, erosionar la confianza democrática y provocar caos, siendo un riesgo crítico por su alta calidad y rapidez de </a:t>
            </a:r>
            <a:r>
              <a:rPr lang="es-MX" sz="28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propagación.</a:t>
            </a:r>
            <a:endParaRPr lang="es-MX" sz="2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2" y="6072702"/>
            <a:ext cx="4322893" cy="57120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61" y="-79545"/>
            <a:ext cx="1713569" cy="171356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151" y="4224732"/>
            <a:ext cx="1380108" cy="138010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767" y="-110084"/>
            <a:ext cx="1713569" cy="171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1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Una foto de un grupo de personas posando para una foto&#10;&#10;El contenido generado por IA puede ser incorrecto.">
            <a:extLst>
              <a:ext uri="{FF2B5EF4-FFF2-40B4-BE49-F238E27FC236}">
                <a16:creationId xmlns:a16="http://schemas.microsoft.com/office/drawing/2014/main" id="{A71D8EAA-2A49-E402-4E85-EB4AFBA17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022" y="608027"/>
            <a:ext cx="8234660" cy="513401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2" y="6072702"/>
            <a:ext cx="4322893" cy="571203"/>
          </a:xfrm>
          <a:prstGeom prst="rect">
            <a:avLst/>
          </a:prstGeom>
        </p:spPr>
      </p:pic>
      <p:sp>
        <p:nvSpPr>
          <p:cNvPr id="5" name="Título 6"/>
          <p:cNvSpPr>
            <a:spLocks noGrp="1"/>
          </p:cNvSpPr>
          <p:nvPr>
            <p:ph type="title" idx="4294967295"/>
          </p:nvPr>
        </p:nvSpPr>
        <p:spPr>
          <a:xfrm>
            <a:off x="4659737" y="-92061"/>
            <a:ext cx="2802193" cy="1400175"/>
          </a:xfrm>
        </p:spPr>
        <p:txBody>
          <a:bodyPr/>
          <a:lstStyle/>
          <a:p>
            <a:r>
              <a:rPr lang="es-MX" sz="40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Ejemplo</a:t>
            </a:r>
            <a:r>
              <a:rPr lang="es-MX" sz="40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:</a:t>
            </a:r>
            <a:endParaRPr lang="es-MX" sz="40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88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 grupo de personas de pie&#10;&#10;El contenido generado por IA puede ser incorrecto.">
            <a:extLst>
              <a:ext uri="{FF2B5EF4-FFF2-40B4-BE49-F238E27FC236}">
                <a16:creationId xmlns:a16="http://schemas.microsoft.com/office/drawing/2014/main" id="{E133C59A-BFCF-DECC-DC0C-02C587CD1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157316"/>
            <a:ext cx="9398000" cy="546673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2" y="6072702"/>
            <a:ext cx="4322893" cy="57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9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27EC0-3966-B161-B428-8D204DBF9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4F39FF-A965-931D-D683-A20B63393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1147"/>
            <a:ext cx="4436795" cy="1320800"/>
          </a:xfrm>
        </p:spPr>
        <p:txBody>
          <a:bodyPr/>
          <a:lstStyle/>
          <a:p>
            <a:pPr algn="ctr"/>
            <a:r>
              <a:rPr lang="es-MX" sz="40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Participantes:</a:t>
            </a:r>
            <a:endParaRPr lang="es-MX" sz="40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F58FED-00A5-E0C5-091B-5349B50D5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03868"/>
            <a:ext cx="4436793" cy="15942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4000" b="1" dirty="0" smtClean="0">
                <a:solidFill>
                  <a:srgbClr val="65B32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Jóvenes de</a:t>
            </a:r>
          </a:p>
          <a:p>
            <a:pPr marL="0" indent="0" algn="ctr">
              <a:buNone/>
            </a:pPr>
            <a:r>
              <a:rPr lang="es-MX" sz="4000" b="1" dirty="0" smtClean="0">
                <a:solidFill>
                  <a:srgbClr val="65B32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15 a 25 años</a:t>
            </a:r>
            <a:endParaRPr lang="es-MX" sz="4000" b="1" dirty="0">
              <a:solidFill>
                <a:srgbClr val="65B32E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4"/>
          <a:stretch/>
        </p:blipFill>
        <p:spPr>
          <a:xfrm>
            <a:off x="4436794" y="-271234"/>
            <a:ext cx="8331139" cy="601987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2" y="6072702"/>
            <a:ext cx="4322893" cy="57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48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07885" y="822793"/>
            <a:ext cx="4026311" cy="752168"/>
          </a:xfrm>
        </p:spPr>
        <p:txBody>
          <a:bodyPr>
            <a:noAutofit/>
          </a:bodyPr>
          <a:lstStyle/>
          <a:p>
            <a:pPr algn="ctr"/>
            <a:r>
              <a:rPr lang="es-MX" sz="4000" b="1" dirty="0">
                <a:solidFill>
                  <a:srgbClr val="941D8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Categorías </a:t>
            </a:r>
            <a:r>
              <a:rPr lang="es-MX" sz="4000" dirty="0"/>
              <a:t/>
            </a:r>
            <a:br>
              <a:rPr lang="es-MX" sz="4000" dirty="0"/>
            </a:br>
            <a:endParaRPr lang="es-MX" sz="4000" dirty="0"/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AAC91EE8-E78D-FD7E-33D5-FAB7A24CDB0A}"/>
              </a:ext>
            </a:extLst>
          </p:cNvPr>
          <p:cNvSpPr/>
          <p:nvPr/>
        </p:nvSpPr>
        <p:spPr>
          <a:xfrm>
            <a:off x="8684062" y="651454"/>
            <a:ext cx="3099899" cy="1002040"/>
          </a:xfrm>
          <a:prstGeom prst="rightArrow">
            <a:avLst/>
          </a:prstGeom>
          <a:solidFill>
            <a:srgbClr val="65B32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Microvideo</a:t>
            </a:r>
            <a:r>
              <a:rPr lang="es-MX" sz="3200" b="1" dirty="0" smtClean="0">
                <a:solidFill>
                  <a:schemeClr val="tx1"/>
                </a:solidFill>
              </a:rPr>
              <a:t>s</a:t>
            </a:r>
            <a:endParaRPr lang="es-MX" sz="3200" b="1" dirty="0">
              <a:solidFill>
                <a:schemeClr val="tx1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C305B1D-799D-18D6-E477-B27588A89BA7}"/>
              </a:ext>
            </a:extLst>
          </p:cNvPr>
          <p:cNvSpPr/>
          <p:nvPr/>
        </p:nvSpPr>
        <p:spPr>
          <a:xfrm>
            <a:off x="519686" y="1845425"/>
            <a:ext cx="5707785" cy="38600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 smtClean="0">
                <a:solidFill>
                  <a:srgbClr val="65B32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Características Técnicas:</a:t>
            </a:r>
          </a:p>
          <a:p>
            <a:pPr algn="ctr"/>
            <a:endParaRPr lang="es-MX" sz="1600" dirty="0" smtClean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6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Duración Máxima: de 90 segundos.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6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Formato: MP4, con peso máximo de 100 MB.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6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Tipo de Producción: podrá realizarse en animación o acción viva.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6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Uso de Inteligencia Artificial: Se permite el uso de IA hasta por 5 segundos.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6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Queda prohibido cualquier aplicación y/o plataforma que imponga marcas de agua, logotipos o condiciones que afecten los derechos de autor del material audiovisual.</a:t>
            </a:r>
          </a:p>
          <a:p>
            <a:pPr algn="just"/>
            <a:endParaRPr lang="es-MX" sz="1600" dirty="0"/>
          </a:p>
          <a:p>
            <a:endParaRPr lang="es-MX" sz="1600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AA75E101-3304-F349-8FA4-A6A20DDE6EE7}"/>
              </a:ext>
            </a:extLst>
          </p:cNvPr>
          <p:cNvSpPr/>
          <p:nvPr/>
        </p:nvSpPr>
        <p:spPr>
          <a:xfrm>
            <a:off x="6415549" y="1845426"/>
            <a:ext cx="5368412" cy="386006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 smtClean="0">
                <a:solidFill>
                  <a:srgbClr val="65B32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Características Técnicas</a:t>
            </a:r>
            <a:r>
              <a:rPr lang="es-MX" sz="3200" b="1" dirty="0" smtClean="0">
                <a:solidFill>
                  <a:srgbClr val="65B32E"/>
                </a:solidFill>
              </a:rPr>
              <a:t>:</a:t>
            </a:r>
          </a:p>
          <a:p>
            <a:pPr algn="ctr"/>
            <a:endParaRPr lang="es-MX" sz="16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6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Duración Máxima: 15 segundos incluyendo créditos.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6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Formato: MP4, con peso máximo de 100 MB.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6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Tipo de Producción: podrá realizarse en animación o acción viva.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6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Uso de Inteligencia Artificial: Se permite el uso de IA hasta por 5 segundos.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6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Queda prohibido el uso de la  aplicación </a:t>
            </a:r>
            <a:r>
              <a:rPr lang="es-MX" sz="1600" b="1" dirty="0" err="1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Tik</a:t>
            </a:r>
            <a:r>
              <a:rPr lang="es-MX" sz="16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MX" sz="1600" b="1" dirty="0" err="1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Tok</a:t>
            </a:r>
            <a:r>
              <a:rPr lang="es-MX" sz="16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así como cualquier y/o plataforma que imponga marcas de agua, logotipos o condiciones que afecten los derechos de autor del material audiovisual.</a:t>
            </a:r>
          </a:p>
          <a:p>
            <a:pPr algn="ctr"/>
            <a:endParaRPr lang="es-MX" sz="1600" dirty="0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2" y="6072702"/>
            <a:ext cx="4322893" cy="571203"/>
          </a:xfrm>
          <a:prstGeom prst="rect">
            <a:avLst/>
          </a:prstGeom>
        </p:spPr>
      </p:pic>
      <p:grpSp>
        <p:nvGrpSpPr>
          <p:cNvPr id="4" name="Grupo 3"/>
          <p:cNvGrpSpPr/>
          <p:nvPr/>
        </p:nvGrpSpPr>
        <p:grpSpPr>
          <a:xfrm>
            <a:off x="270492" y="-88341"/>
            <a:ext cx="4389080" cy="1802652"/>
            <a:chOff x="1268712" y="-88341"/>
            <a:chExt cx="4194788" cy="1802652"/>
          </a:xfrm>
        </p:grpSpPr>
        <p:sp>
          <p:nvSpPr>
            <p:cNvPr id="6" name="Flecha: a la derecha 5">
              <a:extLst>
                <a:ext uri="{FF2B5EF4-FFF2-40B4-BE49-F238E27FC236}">
                  <a16:creationId xmlns:a16="http://schemas.microsoft.com/office/drawing/2014/main" id="{9F679DA9-4D99-B34B-A2DD-2FEB3DDA63B7}"/>
                </a:ext>
              </a:extLst>
            </p:cNvPr>
            <p:cNvSpPr/>
            <p:nvPr/>
          </p:nvSpPr>
          <p:spPr>
            <a:xfrm>
              <a:off x="2832808" y="637962"/>
              <a:ext cx="2630692" cy="1076349"/>
            </a:xfrm>
            <a:prstGeom prst="rightArrow">
              <a:avLst/>
            </a:prstGeom>
            <a:solidFill>
              <a:srgbClr val="65B32E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2800" b="1" dirty="0" smtClean="0">
                  <a:solidFill>
                    <a:schemeClr val="tx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Cortometraje</a:t>
              </a:r>
              <a:r>
                <a:rPr lang="es-MX" sz="2000" dirty="0" smtClean="0">
                  <a:solidFill>
                    <a:schemeClr val="accent4">
                      <a:lumMod val="75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endParaRPr lang="es-MX" sz="2000" dirty="0">
                <a:solidFill>
                  <a:schemeClr val="accent4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8712" y="-88341"/>
              <a:ext cx="1802652" cy="1802652"/>
            </a:xfrm>
            <a:prstGeom prst="rect">
              <a:avLst/>
            </a:prstGeom>
          </p:spPr>
        </p:pic>
      </p:grpSp>
      <p:pic>
        <p:nvPicPr>
          <p:cNvPr id="13" name="Imagen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870" y="-124936"/>
            <a:ext cx="1802652" cy="1802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10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mbrete presentación" id="{7178C826-BA53-43BF-9BFA-A27A14B66796}" vid="{788427D5-1A69-44A9-BA66-EC92CA0685B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6985</TotalTime>
  <Words>941</Words>
  <Application>Microsoft Office PowerPoint</Application>
  <PresentationFormat>Panorámica</PresentationFormat>
  <Paragraphs>122</Paragraphs>
  <Slides>19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Lato</vt:lpstr>
      <vt:lpstr>Lato Black</vt:lpstr>
      <vt:lpstr>Tofino Black</vt:lpstr>
      <vt:lpstr>Tofino Pro Personal Black</vt:lpstr>
      <vt:lpstr>Wingdings</vt:lpstr>
      <vt:lpstr>Tema de Office</vt:lpstr>
      <vt:lpstr>Presentación de PowerPoint</vt:lpstr>
      <vt:lpstr>VII  CONCURSO ESTATAL DE TRANSPARENCIA EN CORTO</vt:lpstr>
      <vt:lpstr>Presentación de PowerPoint</vt:lpstr>
      <vt:lpstr> Objetivo:</vt:lpstr>
      <vt:lpstr>Presentación de PowerPoint</vt:lpstr>
      <vt:lpstr>Ejemplo:</vt:lpstr>
      <vt:lpstr>Presentación de PowerPoint</vt:lpstr>
      <vt:lpstr>Participantes:</vt:lpstr>
      <vt:lpstr>Categorías  </vt:lpstr>
      <vt:lpstr>Premios Etapa Estatal  </vt:lpstr>
      <vt:lpstr>Premios Etapa Nacional  </vt:lpstr>
      <vt:lpstr>Bases de participación:</vt:lpstr>
      <vt:lpstr>Documentos para participar: </vt:lpstr>
      <vt:lpstr>Presentación de PowerPoint</vt:lpstr>
      <vt:lpstr>Jurado:  </vt:lpstr>
      <vt:lpstr>Presentación de PowerPoint</vt:lpstr>
      <vt:lpstr>Presentación de PowerPoint</vt:lpstr>
      <vt:lpstr>Informes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Hilda Guadalupe Gonzalez Espinosa</cp:lastModifiedBy>
  <cp:revision>329</cp:revision>
  <dcterms:created xsi:type="dcterms:W3CDTF">2023-05-18T15:04:04Z</dcterms:created>
  <dcterms:modified xsi:type="dcterms:W3CDTF">2026-09-01T20:32:11Z</dcterms:modified>
</cp:coreProperties>
</file>